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29"/>
  </p:sldMasterIdLst>
  <p:notesMasterIdLst>
    <p:notesMasterId r:id="rId41"/>
  </p:notesMasterIdLst>
  <p:sldIdLst>
    <p:sldId id="256" r:id="rId30"/>
    <p:sldId id="266" r:id="rId31"/>
    <p:sldId id="267" r:id="rId32"/>
    <p:sldId id="257" r:id="rId33"/>
    <p:sldId id="263" r:id="rId34"/>
    <p:sldId id="268" r:id="rId35"/>
    <p:sldId id="264" r:id="rId36"/>
    <p:sldId id="271" r:id="rId37"/>
    <p:sldId id="270" r:id="rId38"/>
    <p:sldId id="273" r:id="rId39"/>
    <p:sldId id="259" r:id="rId4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4" autoAdjust="0"/>
    <p:restoredTop sz="96197"/>
  </p:normalViewPr>
  <p:slideViewPr>
    <p:cSldViewPr snapToGrid="0">
      <p:cViewPr varScale="1">
        <p:scale>
          <a:sx n="124" d="100"/>
          <a:sy n="124" d="100"/>
        </p:scale>
        <p:origin x="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" Target="slides/slide10.xml"/><Relationship Id="rId21" Type="http://schemas.openxmlformats.org/officeDocument/2006/relationships/customXml" Target="../customXml/item21.xml"/><Relationship Id="rId34" Type="http://schemas.openxmlformats.org/officeDocument/2006/relationships/slide" Target="slides/slide5.xml"/><Relationship Id="rId42" Type="http://schemas.openxmlformats.org/officeDocument/2006/relationships/presProps" Target="presProp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slide" Target="slides/slide3.xml"/><Relationship Id="rId37" Type="http://schemas.openxmlformats.org/officeDocument/2006/relationships/slide" Target="slides/slide8.xml"/><Relationship Id="rId40" Type="http://schemas.openxmlformats.org/officeDocument/2006/relationships/slide" Target="slides/slide11.xml"/><Relationship Id="rId45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" Target="slides/slide7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slide" Target="slides/slide2.xml"/><Relationship Id="rId44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slide" Target="slides/slide1.xml"/><Relationship Id="rId35" Type="http://schemas.openxmlformats.org/officeDocument/2006/relationships/slide" Target="slides/slide6.xml"/><Relationship Id="rId43" Type="http://schemas.openxmlformats.org/officeDocument/2006/relationships/viewProps" Target="viewProps.xml"/><Relationship Id="rId8" Type="http://schemas.openxmlformats.org/officeDocument/2006/relationships/customXml" Target="../customXml/item8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slide" Target="slides/slide4.xml"/><Relationship Id="rId38" Type="http://schemas.openxmlformats.org/officeDocument/2006/relationships/slide" Target="slides/slide9.xml"/><Relationship Id="rId20" Type="http://schemas.openxmlformats.org/officeDocument/2006/relationships/customXml" Target="../customXml/item20.xml"/><Relationship Id="rId41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F26BE-219A-9748-9BC8-6968B1BED23D}" type="datetimeFigureOut">
              <a:rPr kumimoji="1" lang="ko-KR" altLang="en-US" smtClean="0"/>
              <a:t>2023. 11. 27.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77F3E-60C6-3643-9FA1-C481CD79A34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940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677F3E-60C6-3643-9FA1-C481CD79A34A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1429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512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002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15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230309"/>
            <a:ext cx="8770571" cy="134526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6" name="Straight Connector 8" title="Rule Line">
            <a:extLst>
              <a:ext uri="{FF2B5EF4-FFF2-40B4-BE49-F238E27FC236}">
                <a16:creationId xmlns:a16="http://schemas.microsoft.com/office/drawing/2014/main" id="{B12C5D85-7F35-75D1-351C-B6345AAAC950}"/>
              </a:ext>
            </a:extLst>
          </p:cNvPr>
          <p:cNvCxnSpPr/>
          <p:nvPr userDrawn="1"/>
        </p:nvCxnSpPr>
        <p:spPr>
          <a:xfrm>
            <a:off x="1920240" y="1659298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47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11/27/23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14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386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1120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21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2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349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74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lIns="109728" tIns="109728" rIns="109728" bIns="91440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100" spc="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100" spc="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lIns="109728" tIns="109728" rIns="109728" bIns="9144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74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9" r:id="rId6"/>
    <p:sldLayoutId id="2147483834" r:id="rId7"/>
    <p:sldLayoutId id="2147483835" r:id="rId8"/>
    <p:sldLayoutId id="2147483836" r:id="rId9"/>
    <p:sldLayoutId id="2147483838" r:id="rId10"/>
    <p:sldLayoutId id="2147483837" r:id="rId11"/>
  </p:sldLayoutIdLst>
  <p:hf sldNum="0" hdr="0" ftr="0" dt="0"/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3600" b="1" kern="1200" spc="7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930"/>
        </a:spcBef>
        <a:buFont typeface="Corbel" panose="020B0503020204020204" pitchFamily="34" charset="0"/>
        <a:buNone/>
        <a:defRPr sz="2000" b="0" kern="1200" spc="1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0000"/>
        </a:lnSpc>
        <a:spcBef>
          <a:spcPts val="930"/>
        </a:spcBef>
        <a:buFont typeface="Corbel" panose="020B0503020204020204" pitchFamily="34" charset="0"/>
        <a:buNone/>
        <a:defRPr sz="1800" kern="1200" spc="1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10000"/>
        </a:lnSpc>
        <a:spcBef>
          <a:spcPts val="930"/>
        </a:spcBef>
        <a:buFont typeface="Corbel" panose="020B0503020204020204" pitchFamily="34" charset="0"/>
        <a:buChar char="–"/>
        <a:defRPr sz="1600" i="1" kern="1200" spc="1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10000"/>
        </a:lnSpc>
        <a:spcBef>
          <a:spcPts val="930"/>
        </a:spcBef>
        <a:buFont typeface="Corbel" panose="020B0503020204020204" pitchFamily="34" charset="0"/>
        <a:buChar char="–"/>
        <a:defRPr sz="1600" kern="1200" spc="1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10000"/>
        </a:lnSpc>
        <a:spcBef>
          <a:spcPts val="930"/>
        </a:spcBef>
        <a:buFont typeface="Corbel" panose="020B0503020204020204" pitchFamily="34" charset="0"/>
        <a:buChar char="–"/>
        <a:defRPr sz="1600" i="1" kern="1200" spc="1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그림 22" descr="나무, 스크린샷, 집, 산이(가) 표시된 사진&#10;&#10;자동 생성된 설명">
            <a:extLst>
              <a:ext uri="{FF2B5EF4-FFF2-40B4-BE49-F238E27FC236}">
                <a16:creationId xmlns:a16="http://schemas.microsoft.com/office/drawing/2014/main" id="{6767DAFD-CA88-3D6A-BE4A-E0837019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2739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A07FB8-6AF6-ECFC-BA6B-A54B724195D1}"/>
              </a:ext>
            </a:extLst>
          </p:cNvPr>
          <p:cNvSpPr txBox="1"/>
          <p:nvPr/>
        </p:nvSpPr>
        <p:spPr>
          <a:xfrm>
            <a:off x="3696720" y="701495"/>
            <a:ext cx="4798559" cy="83099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ko-KR" sz="4800" b="1" dirty="0"/>
              <a:t>1</a:t>
            </a:r>
            <a:r>
              <a:rPr kumimoji="1" lang="ko-KR" altLang="en-US" sz="4800" b="1" dirty="0"/>
              <a:t>조 휴게소</a:t>
            </a:r>
            <a:endParaRPr kumimoji="1" lang="en-US" altLang="ko-KR" sz="4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87F951-0DFB-881A-6D1B-DD43DAC2E567}"/>
              </a:ext>
            </a:extLst>
          </p:cNvPr>
          <p:cNvSpPr txBox="1"/>
          <p:nvPr/>
        </p:nvSpPr>
        <p:spPr>
          <a:xfrm>
            <a:off x="7521388" y="5756395"/>
            <a:ext cx="4354599" cy="40011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ko-KR" altLang="en-US" sz="2000" b="1" dirty="0"/>
              <a:t>김세영</a:t>
            </a:r>
            <a:r>
              <a:rPr kumimoji="1" lang="en-US" altLang="ko-KR" sz="2000" b="1" dirty="0"/>
              <a:t>, </a:t>
            </a:r>
            <a:r>
              <a:rPr kumimoji="1" lang="ko-KR" altLang="en-US" sz="2000" b="1" dirty="0"/>
              <a:t>김예준</a:t>
            </a:r>
            <a:r>
              <a:rPr kumimoji="1" lang="en-US" altLang="ko-KR" sz="2000" b="1" dirty="0"/>
              <a:t>, </a:t>
            </a:r>
            <a:r>
              <a:rPr kumimoji="1" lang="ko-KR" altLang="en-US" sz="2000" b="1" dirty="0" err="1"/>
              <a:t>이은혁</a:t>
            </a:r>
            <a:r>
              <a:rPr kumimoji="1" lang="en-US" altLang="ko-KR" sz="2000" b="1" dirty="0"/>
              <a:t>, </a:t>
            </a:r>
            <a:r>
              <a:rPr kumimoji="1" lang="ko-KR" altLang="en-US" sz="2000" b="1" dirty="0"/>
              <a:t>장보명</a:t>
            </a:r>
            <a:r>
              <a:rPr kumimoji="1" lang="en-US" altLang="ko-KR" sz="2000" b="1" dirty="0"/>
              <a:t>, </a:t>
            </a:r>
            <a:r>
              <a:rPr kumimoji="1" lang="ko-KR" altLang="en-US" sz="2000" b="1" dirty="0" err="1"/>
              <a:t>전영빈</a:t>
            </a:r>
            <a:r>
              <a:rPr kumimoji="1" lang="en-US" altLang="ko-KR" sz="2000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97289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9B5E9C-64AE-BD68-664E-3F4110693F57}"/>
              </a:ext>
            </a:extLst>
          </p:cNvPr>
          <p:cNvSpPr txBox="1"/>
          <p:nvPr/>
        </p:nvSpPr>
        <p:spPr>
          <a:xfrm>
            <a:off x="3946212" y="2875002"/>
            <a:ext cx="42995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/>
              <a:t>후원 서비스</a:t>
            </a:r>
          </a:p>
        </p:txBody>
      </p:sp>
    </p:spTree>
    <p:extLst>
      <p:ext uri="{BB962C8B-B14F-4D97-AF65-F5344CB8AC3E}">
        <p14:creationId xmlns:p14="http://schemas.microsoft.com/office/powerpoint/2010/main" val="4228126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2E5A2-0D95-BBFB-89EB-FA237D6D9347}"/>
              </a:ext>
            </a:extLst>
          </p:cNvPr>
          <p:cNvSpPr txBox="1"/>
          <p:nvPr/>
        </p:nvSpPr>
        <p:spPr>
          <a:xfrm>
            <a:off x="4680019" y="2896382"/>
            <a:ext cx="30139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95854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9B5E9C-64AE-BD68-664E-3F4110693F57}"/>
              </a:ext>
            </a:extLst>
          </p:cNvPr>
          <p:cNvSpPr txBox="1"/>
          <p:nvPr/>
        </p:nvSpPr>
        <p:spPr>
          <a:xfrm>
            <a:off x="3227266" y="2875002"/>
            <a:ext cx="573746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/>
              <a:t>왜 휴게소 인가</a:t>
            </a:r>
            <a:r>
              <a:rPr lang="en-US" altLang="ko-KR" sz="6600" b="1" dirty="0"/>
              <a:t>?</a:t>
            </a:r>
            <a:endParaRPr lang="ko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374094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9B5E9C-64AE-BD68-664E-3F4110693F57}"/>
              </a:ext>
            </a:extLst>
          </p:cNvPr>
          <p:cNvSpPr txBox="1"/>
          <p:nvPr/>
        </p:nvSpPr>
        <p:spPr>
          <a:xfrm>
            <a:off x="2139548" y="2875002"/>
            <a:ext cx="83247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/>
              <a:t>= </a:t>
            </a:r>
            <a:r>
              <a:rPr lang="ko-KR" altLang="en-US" sz="6600" b="1" dirty="0"/>
              <a:t>개발자를 위한 휴게소</a:t>
            </a:r>
          </a:p>
        </p:txBody>
      </p:sp>
    </p:spTree>
    <p:extLst>
      <p:ext uri="{BB962C8B-B14F-4D97-AF65-F5344CB8AC3E}">
        <p14:creationId xmlns:p14="http://schemas.microsoft.com/office/powerpoint/2010/main" val="209702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4949381-3CE1-3CE5-A5E7-22386D9F127D}"/>
              </a:ext>
            </a:extLst>
          </p:cNvPr>
          <p:cNvGrpSpPr/>
          <p:nvPr/>
        </p:nvGrpSpPr>
        <p:grpSpPr>
          <a:xfrm>
            <a:off x="7006623" y="2373418"/>
            <a:ext cx="4509584" cy="3968294"/>
            <a:chOff x="5420658" y="2390671"/>
            <a:chExt cx="6442636" cy="4213412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E3250B9-4F60-046D-DFD2-6A46DCFD1880}"/>
                </a:ext>
              </a:extLst>
            </p:cNvPr>
            <p:cNvSpPr/>
            <p:nvPr/>
          </p:nvSpPr>
          <p:spPr>
            <a:xfrm>
              <a:off x="5420658" y="2390671"/>
              <a:ext cx="6442636" cy="421341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F324C7-3A64-B0FD-2E0D-56E513A622D7}"/>
                </a:ext>
              </a:extLst>
            </p:cNvPr>
            <p:cNvSpPr txBox="1"/>
            <p:nvPr/>
          </p:nvSpPr>
          <p:spPr>
            <a:xfrm>
              <a:off x="5420658" y="2436069"/>
              <a:ext cx="22349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Third Party Apps</a:t>
              </a:r>
              <a:endParaRPr lang="ko-KR" altLang="en-US" sz="2000" b="1" dirty="0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400" dirty="0"/>
              <a:t>서비스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DCCAAE-41CA-F996-C75A-0F92A3F0469D}"/>
              </a:ext>
            </a:extLst>
          </p:cNvPr>
          <p:cNvSpPr/>
          <p:nvPr/>
        </p:nvSpPr>
        <p:spPr>
          <a:xfrm>
            <a:off x="7313713" y="4978766"/>
            <a:ext cx="3874746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학습 서비스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BB85375-C43B-C97C-B0D0-75818BD16D0F}"/>
              </a:ext>
            </a:extLst>
          </p:cNvPr>
          <p:cNvSpPr/>
          <p:nvPr/>
        </p:nvSpPr>
        <p:spPr>
          <a:xfrm>
            <a:off x="7313714" y="4068174"/>
            <a:ext cx="3874746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후원 서비스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80869D7-2101-D99F-D85C-68D22774C4FB}"/>
              </a:ext>
            </a:extLst>
          </p:cNvPr>
          <p:cNvSpPr/>
          <p:nvPr/>
        </p:nvSpPr>
        <p:spPr>
          <a:xfrm>
            <a:off x="7313713" y="3180223"/>
            <a:ext cx="3874747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이력서 서비스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D3015298-D36D-9A31-3A4B-2BBD4508C0D0}"/>
              </a:ext>
            </a:extLst>
          </p:cNvPr>
          <p:cNvSpPr/>
          <p:nvPr/>
        </p:nvSpPr>
        <p:spPr>
          <a:xfrm>
            <a:off x="1722903" y="3363272"/>
            <a:ext cx="1836168" cy="9302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휴게소</a:t>
            </a:r>
            <a:endParaRPr kumimoji="1" lang="en-US" altLang="ko-KR" sz="2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D42604-AD74-89B8-159B-CCE970F786F4}"/>
              </a:ext>
            </a:extLst>
          </p:cNvPr>
          <p:cNvSpPr/>
          <p:nvPr/>
        </p:nvSpPr>
        <p:spPr>
          <a:xfrm>
            <a:off x="2881167" y="4715802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서비스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D33951F-7F4A-8D34-720D-18CBCAA0D5DA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2640987" y="4293482"/>
            <a:ext cx="1138118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0B9C63-C88C-F849-5589-2598C333795F}"/>
              </a:ext>
            </a:extLst>
          </p:cNvPr>
          <p:cNvSpPr/>
          <p:nvPr/>
        </p:nvSpPr>
        <p:spPr>
          <a:xfrm>
            <a:off x="527115" y="4715802"/>
            <a:ext cx="1953629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발송 </a:t>
            </a:r>
            <a:r>
              <a:rPr kumimoji="1" lang="en-US" altLang="ko-KR" sz="2400" dirty="0"/>
              <a:t>API</a:t>
            </a:r>
            <a:endParaRPr kumimoji="1" lang="ko-KR" altLang="en-US" sz="2400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F1D12C6-F236-6BF8-8D4E-FC44264EEB25}"/>
              </a:ext>
            </a:extLst>
          </p:cNvPr>
          <p:cNvCxnSpPr>
            <a:cxnSpLocks/>
            <a:stCxn id="4" idx="4"/>
            <a:endCxn id="27" idx="0"/>
          </p:cNvCxnSpPr>
          <p:nvPr/>
        </p:nvCxnSpPr>
        <p:spPr>
          <a:xfrm flipH="1">
            <a:off x="1503930" y="4293482"/>
            <a:ext cx="1137057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5F28EB-9027-0402-5992-446191C7B2D6}"/>
              </a:ext>
            </a:extLst>
          </p:cNvPr>
          <p:cNvSpPr/>
          <p:nvPr/>
        </p:nvSpPr>
        <p:spPr>
          <a:xfrm>
            <a:off x="3845746" y="3492271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인증 서비스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4DD17605-6AF0-8583-FE44-E06E66FB7F2B}"/>
              </a:ext>
            </a:extLst>
          </p:cNvPr>
          <p:cNvCxnSpPr>
            <a:cxnSpLocks/>
            <a:stCxn id="4" idx="6"/>
            <a:endCxn id="36" idx="1"/>
          </p:cNvCxnSpPr>
          <p:nvPr/>
        </p:nvCxnSpPr>
        <p:spPr>
          <a:xfrm>
            <a:off x="3559071" y="3828377"/>
            <a:ext cx="286675" cy="13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3B09FB03-9E10-8330-B38F-C5EF9337177D}"/>
              </a:ext>
            </a:extLst>
          </p:cNvPr>
          <p:cNvSpPr/>
          <p:nvPr/>
        </p:nvSpPr>
        <p:spPr>
          <a:xfrm>
            <a:off x="5815244" y="3492271"/>
            <a:ext cx="1094513" cy="67491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 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1" name="화살표: 오른쪽 60">
            <a:extLst>
              <a:ext uri="{FF2B5EF4-FFF2-40B4-BE49-F238E27FC236}">
                <a16:creationId xmlns:a16="http://schemas.microsoft.com/office/drawing/2014/main" id="{5D50E8B2-2503-599B-94F9-4752A3A55CD7}"/>
              </a:ext>
            </a:extLst>
          </p:cNvPr>
          <p:cNvSpPr/>
          <p:nvPr/>
        </p:nvSpPr>
        <p:spPr>
          <a:xfrm rot="10800000">
            <a:off x="5815244" y="4641309"/>
            <a:ext cx="1094513" cy="674914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 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78FE4B0-68F7-308A-34E6-501B5BE5C8AD}"/>
              </a:ext>
            </a:extLst>
          </p:cNvPr>
          <p:cNvSpPr txBox="1"/>
          <p:nvPr/>
        </p:nvSpPr>
        <p:spPr>
          <a:xfrm>
            <a:off x="5681865" y="4222630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요청 및 제공</a:t>
            </a:r>
          </a:p>
        </p:txBody>
      </p:sp>
    </p:spTree>
    <p:extLst>
      <p:ext uri="{BB962C8B-B14F-4D97-AF65-F5344CB8AC3E}">
        <p14:creationId xmlns:p14="http://schemas.microsoft.com/office/powerpoint/2010/main" val="824207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4949381-3CE1-3CE5-A5E7-22386D9F127D}"/>
              </a:ext>
            </a:extLst>
          </p:cNvPr>
          <p:cNvGrpSpPr/>
          <p:nvPr/>
        </p:nvGrpSpPr>
        <p:grpSpPr>
          <a:xfrm>
            <a:off x="7006623" y="2373418"/>
            <a:ext cx="4509584" cy="3968294"/>
            <a:chOff x="5420658" y="2390671"/>
            <a:chExt cx="6442636" cy="4213412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AE3250B9-4F60-046D-DFD2-6A46DCFD1880}"/>
                </a:ext>
              </a:extLst>
            </p:cNvPr>
            <p:cNvSpPr/>
            <p:nvPr/>
          </p:nvSpPr>
          <p:spPr>
            <a:xfrm>
              <a:off x="5420658" y="2390671"/>
              <a:ext cx="6442636" cy="4213412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8F324C7-3A64-B0FD-2E0D-56E513A622D7}"/>
                </a:ext>
              </a:extLst>
            </p:cNvPr>
            <p:cNvSpPr txBox="1"/>
            <p:nvPr/>
          </p:nvSpPr>
          <p:spPr>
            <a:xfrm>
              <a:off x="5420658" y="2436069"/>
              <a:ext cx="22349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/>
                <a:t>Third Party Apps</a:t>
              </a:r>
              <a:endParaRPr lang="ko-KR" altLang="en-US" sz="2000" b="1" dirty="0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400" dirty="0" err="1"/>
              <a:t>파트별</a:t>
            </a:r>
            <a:r>
              <a:rPr kumimoji="1" lang="ko-KR" altLang="en-US" sz="4400" dirty="0"/>
              <a:t> 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DCCAAE-41CA-F996-C75A-0F92A3F0469D}"/>
              </a:ext>
            </a:extLst>
          </p:cNvPr>
          <p:cNvSpPr/>
          <p:nvPr/>
        </p:nvSpPr>
        <p:spPr>
          <a:xfrm>
            <a:off x="7313713" y="4978766"/>
            <a:ext cx="3874746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학습 서비스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BB85375-C43B-C97C-B0D0-75818BD16D0F}"/>
              </a:ext>
            </a:extLst>
          </p:cNvPr>
          <p:cNvSpPr/>
          <p:nvPr/>
        </p:nvSpPr>
        <p:spPr>
          <a:xfrm>
            <a:off x="7313714" y="4068174"/>
            <a:ext cx="3874746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후원 서비스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80869D7-2101-D99F-D85C-68D22774C4FB}"/>
              </a:ext>
            </a:extLst>
          </p:cNvPr>
          <p:cNvSpPr/>
          <p:nvPr/>
        </p:nvSpPr>
        <p:spPr>
          <a:xfrm>
            <a:off x="7313713" y="3180223"/>
            <a:ext cx="3874747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이력서 서비스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D3015298-D36D-9A31-3A4B-2BBD4508C0D0}"/>
              </a:ext>
            </a:extLst>
          </p:cNvPr>
          <p:cNvSpPr/>
          <p:nvPr/>
        </p:nvSpPr>
        <p:spPr>
          <a:xfrm>
            <a:off x="1722903" y="3363272"/>
            <a:ext cx="1836168" cy="9302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휴게소</a:t>
            </a:r>
            <a:endParaRPr kumimoji="1" lang="en-US" altLang="ko-KR" sz="2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D42604-AD74-89B8-159B-CCE970F786F4}"/>
              </a:ext>
            </a:extLst>
          </p:cNvPr>
          <p:cNvSpPr/>
          <p:nvPr/>
        </p:nvSpPr>
        <p:spPr>
          <a:xfrm>
            <a:off x="2881167" y="4715802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서비스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D33951F-7F4A-8D34-720D-18CBCAA0D5DA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2640987" y="4293482"/>
            <a:ext cx="1138118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0B9C63-C88C-F849-5589-2598C333795F}"/>
              </a:ext>
            </a:extLst>
          </p:cNvPr>
          <p:cNvSpPr/>
          <p:nvPr/>
        </p:nvSpPr>
        <p:spPr>
          <a:xfrm>
            <a:off x="527115" y="4715802"/>
            <a:ext cx="1953629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발송 </a:t>
            </a:r>
            <a:r>
              <a:rPr kumimoji="1" lang="en-US" altLang="ko-KR" sz="2400" dirty="0"/>
              <a:t>API</a:t>
            </a:r>
            <a:endParaRPr kumimoji="1" lang="ko-KR" altLang="en-US" sz="2400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F1D12C6-F236-6BF8-8D4E-FC44264EEB25}"/>
              </a:ext>
            </a:extLst>
          </p:cNvPr>
          <p:cNvCxnSpPr>
            <a:cxnSpLocks/>
            <a:stCxn id="4" idx="4"/>
            <a:endCxn id="27" idx="0"/>
          </p:cNvCxnSpPr>
          <p:nvPr/>
        </p:nvCxnSpPr>
        <p:spPr>
          <a:xfrm flipH="1">
            <a:off x="1503930" y="4293482"/>
            <a:ext cx="1137057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5F28EB-9027-0402-5992-446191C7B2D6}"/>
              </a:ext>
            </a:extLst>
          </p:cNvPr>
          <p:cNvSpPr/>
          <p:nvPr/>
        </p:nvSpPr>
        <p:spPr>
          <a:xfrm>
            <a:off x="3845746" y="3492271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인증 서비스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4DD17605-6AF0-8583-FE44-E06E66FB7F2B}"/>
              </a:ext>
            </a:extLst>
          </p:cNvPr>
          <p:cNvCxnSpPr>
            <a:cxnSpLocks/>
            <a:stCxn id="4" idx="6"/>
            <a:endCxn id="36" idx="1"/>
          </p:cNvCxnSpPr>
          <p:nvPr/>
        </p:nvCxnSpPr>
        <p:spPr>
          <a:xfrm>
            <a:off x="3559071" y="3828377"/>
            <a:ext cx="286675" cy="13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A8C6EF2C-AA13-8A9E-CA87-D623E32194BA}"/>
              </a:ext>
            </a:extLst>
          </p:cNvPr>
          <p:cNvSpPr/>
          <p:nvPr/>
        </p:nvSpPr>
        <p:spPr>
          <a:xfrm>
            <a:off x="268508" y="3314787"/>
            <a:ext cx="5546736" cy="978695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순서도: 처리 12">
            <a:extLst>
              <a:ext uri="{FF2B5EF4-FFF2-40B4-BE49-F238E27FC236}">
                <a16:creationId xmlns:a16="http://schemas.microsoft.com/office/drawing/2014/main" id="{F5700BCD-1B70-CCB0-7777-996AD6F876D5}"/>
              </a:ext>
            </a:extLst>
          </p:cNvPr>
          <p:cNvSpPr/>
          <p:nvPr/>
        </p:nvSpPr>
        <p:spPr>
          <a:xfrm>
            <a:off x="7006623" y="3114901"/>
            <a:ext cx="4509584" cy="805295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7AE4D6-D923-D251-DE6C-3F851E9D579A}"/>
              </a:ext>
            </a:extLst>
          </p:cNvPr>
          <p:cNvSpPr txBox="1"/>
          <p:nvPr/>
        </p:nvSpPr>
        <p:spPr>
          <a:xfrm>
            <a:off x="6962633" y="3051774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김세영</a:t>
            </a:r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13CE101F-1CF0-23F4-8B77-8B9ED745FC8E}"/>
              </a:ext>
            </a:extLst>
          </p:cNvPr>
          <p:cNvSpPr/>
          <p:nvPr/>
        </p:nvSpPr>
        <p:spPr>
          <a:xfrm>
            <a:off x="7006623" y="4020164"/>
            <a:ext cx="4509584" cy="801059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414C31-75FA-966B-B5EB-E4650DD3C95C}"/>
              </a:ext>
            </a:extLst>
          </p:cNvPr>
          <p:cNvSpPr txBox="1"/>
          <p:nvPr/>
        </p:nvSpPr>
        <p:spPr>
          <a:xfrm>
            <a:off x="6985967" y="3998331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/>
                </a:solidFill>
              </a:rPr>
              <a:t>이은혁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순서도: 처리 17">
            <a:extLst>
              <a:ext uri="{FF2B5EF4-FFF2-40B4-BE49-F238E27FC236}">
                <a16:creationId xmlns:a16="http://schemas.microsoft.com/office/drawing/2014/main" id="{388FD508-286A-D68F-E2EC-A76BF75436D8}"/>
              </a:ext>
            </a:extLst>
          </p:cNvPr>
          <p:cNvSpPr/>
          <p:nvPr/>
        </p:nvSpPr>
        <p:spPr>
          <a:xfrm>
            <a:off x="7006623" y="4899358"/>
            <a:ext cx="4509584" cy="801059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320C950-A9A7-DDCC-3137-2804E076BB13}"/>
              </a:ext>
            </a:extLst>
          </p:cNvPr>
          <p:cNvSpPr txBox="1"/>
          <p:nvPr/>
        </p:nvSpPr>
        <p:spPr>
          <a:xfrm>
            <a:off x="6991130" y="4821223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김예준</a:t>
            </a:r>
          </a:p>
        </p:txBody>
      </p:sp>
      <p:sp>
        <p:nvSpPr>
          <p:cNvPr id="20" name="순서도: 처리 19">
            <a:extLst>
              <a:ext uri="{FF2B5EF4-FFF2-40B4-BE49-F238E27FC236}">
                <a16:creationId xmlns:a16="http://schemas.microsoft.com/office/drawing/2014/main" id="{801B21B4-8F0D-95A0-7D89-9BC8DF2680EF}"/>
              </a:ext>
            </a:extLst>
          </p:cNvPr>
          <p:cNvSpPr/>
          <p:nvPr/>
        </p:nvSpPr>
        <p:spPr>
          <a:xfrm>
            <a:off x="268508" y="4568626"/>
            <a:ext cx="5546736" cy="1252153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3D0580-5BE1-5973-318E-D9228E7454F9}"/>
              </a:ext>
            </a:extLst>
          </p:cNvPr>
          <p:cNvSpPr txBox="1"/>
          <p:nvPr/>
        </p:nvSpPr>
        <p:spPr>
          <a:xfrm>
            <a:off x="255773" y="3317493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장보명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0040AF-5C60-5D4F-2E02-CFB1B9CEFAFF}"/>
              </a:ext>
            </a:extLst>
          </p:cNvPr>
          <p:cNvSpPr txBox="1"/>
          <p:nvPr/>
        </p:nvSpPr>
        <p:spPr>
          <a:xfrm>
            <a:off x="255773" y="5420670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/>
                </a:solidFill>
              </a:rPr>
              <a:t>전영빈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36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400" dirty="0"/>
              <a:t>휴게소 서비스 소개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D3015298-D36D-9A31-3A4B-2BBD4508C0D0}"/>
              </a:ext>
            </a:extLst>
          </p:cNvPr>
          <p:cNvSpPr/>
          <p:nvPr/>
        </p:nvSpPr>
        <p:spPr>
          <a:xfrm>
            <a:off x="1722903" y="3363272"/>
            <a:ext cx="1836168" cy="93021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휴게소</a:t>
            </a:r>
            <a:endParaRPr kumimoji="1" lang="en-US" altLang="ko-KR" sz="24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D42604-AD74-89B8-159B-CCE970F786F4}"/>
              </a:ext>
            </a:extLst>
          </p:cNvPr>
          <p:cNvSpPr/>
          <p:nvPr/>
        </p:nvSpPr>
        <p:spPr>
          <a:xfrm>
            <a:off x="2881167" y="4715802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서비스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D33951F-7F4A-8D34-720D-18CBCAA0D5DA}"/>
              </a:ext>
            </a:extLst>
          </p:cNvPr>
          <p:cNvCxnSpPr>
            <a:cxnSpLocks/>
            <a:stCxn id="4" idx="4"/>
            <a:endCxn id="12" idx="0"/>
          </p:cNvCxnSpPr>
          <p:nvPr/>
        </p:nvCxnSpPr>
        <p:spPr>
          <a:xfrm>
            <a:off x="2640987" y="4293482"/>
            <a:ext cx="1138118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90B9C63-C88C-F849-5589-2598C333795F}"/>
              </a:ext>
            </a:extLst>
          </p:cNvPr>
          <p:cNvSpPr/>
          <p:nvPr/>
        </p:nvSpPr>
        <p:spPr>
          <a:xfrm>
            <a:off x="527115" y="4715802"/>
            <a:ext cx="1953629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메일 발송 </a:t>
            </a:r>
            <a:r>
              <a:rPr kumimoji="1" lang="en-US" altLang="ko-KR" sz="2400" dirty="0"/>
              <a:t>API</a:t>
            </a:r>
            <a:endParaRPr kumimoji="1" lang="ko-KR" altLang="en-US" sz="2400" dirty="0"/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4F1D12C6-F236-6BF8-8D4E-FC44264EEB25}"/>
              </a:ext>
            </a:extLst>
          </p:cNvPr>
          <p:cNvCxnSpPr>
            <a:cxnSpLocks/>
            <a:stCxn id="4" idx="4"/>
            <a:endCxn id="27" idx="0"/>
          </p:cNvCxnSpPr>
          <p:nvPr/>
        </p:nvCxnSpPr>
        <p:spPr>
          <a:xfrm flipH="1">
            <a:off x="1503930" y="4293482"/>
            <a:ext cx="1137057" cy="42232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95F28EB-9027-0402-5992-446191C7B2D6}"/>
              </a:ext>
            </a:extLst>
          </p:cNvPr>
          <p:cNvSpPr/>
          <p:nvPr/>
        </p:nvSpPr>
        <p:spPr>
          <a:xfrm>
            <a:off x="3845746" y="3492271"/>
            <a:ext cx="1795875" cy="6749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dirty="0"/>
              <a:t>인증 서비스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4DD17605-6AF0-8583-FE44-E06E66FB7F2B}"/>
              </a:ext>
            </a:extLst>
          </p:cNvPr>
          <p:cNvCxnSpPr>
            <a:cxnSpLocks/>
            <a:stCxn id="4" idx="6"/>
            <a:endCxn id="36" idx="1"/>
          </p:cNvCxnSpPr>
          <p:nvPr/>
        </p:nvCxnSpPr>
        <p:spPr>
          <a:xfrm>
            <a:off x="3559071" y="3828377"/>
            <a:ext cx="286675" cy="13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A8C6EF2C-AA13-8A9E-CA87-D623E32194BA}"/>
              </a:ext>
            </a:extLst>
          </p:cNvPr>
          <p:cNvSpPr/>
          <p:nvPr/>
        </p:nvSpPr>
        <p:spPr>
          <a:xfrm>
            <a:off x="268508" y="3314787"/>
            <a:ext cx="5546736" cy="978695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순서도: 처리 19">
            <a:extLst>
              <a:ext uri="{FF2B5EF4-FFF2-40B4-BE49-F238E27FC236}">
                <a16:creationId xmlns:a16="http://schemas.microsoft.com/office/drawing/2014/main" id="{801B21B4-8F0D-95A0-7D89-9BC8DF2680EF}"/>
              </a:ext>
            </a:extLst>
          </p:cNvPr>
          <p:cNvSpPr/>
          <p:nvPr/>
        </p:nvSpPr>
        <p:spPr>
          <a:xfrm>
            <a:off x="268508" y="4568627"/>
            <a:ext cx="5546736" cy="1252153"/>
          </a:xfrm>
          <a:prstGeom prst="flowChartProcess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3D0580-5BE1-5973-318E-D9228E7454F9}"/>
              </a:ext>
            </a:extLst>
          </p:cNvPr>
          <p:cNvSpPr txBox="1"/>
          <p:nvPr/>
        </p:nvSpPr>
        <p:spPr>
          <a:xfrm>
            <a:off x="255773" y="3317493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</a:rPr>
              <a:t>장보명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0040AF-5C60-5D4F-2E02-CFB1B9CEFAFF}"/>
              </a:ext>
            </a:extLst>
          </p:cNvPr>
          <p:cNvSpPr txBox="1"/>
          <p:nvPr/>
        </p:nvSpPr>
        <p:spPr>
          <a:xfrm>
            <a:off x="255773" y="5420670"/>
            <a:ext cx="1247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solidFill>
                  <a:schemeClr val="bg1"/>
                </a:solidFill>
              </a:rPr>
              <a:t>전영빈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B4FAB7-E652-55DD-8204-25DB0B7B77B1}"/>
              </a:ext>
            </a:extLst>
          </p:cNvPr>
          <p:cNvSpPr txBox="1"/>
          <p:nvPr/>
        </p:nvSpPr>
        <p:spPr>
          <a:xfrm>
            <a:off x="6376758" y="2954654"/>
            <a:ext cx="5341527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★ </a:t>
            </a:r>
            <a:r>
              <a:rPr lang="en-US" altLang="ko-KR" sz="2800" dirty="0"/>
              <a:t>Third Party App</a:t>
            </a:r>
            <a:r>
              <a:rPr lang="ko-KR" altLang="en-US" sz="2800" dirty="0"/>
              <a:t>에 리소스 제공</a:t>
            </a:r>
            <a:endParaRPr lang="en-US" altLang="ko-KR" sz="2800" dirty="0"/>
          </a:p>
          <a:p>
            <a:r>
              <a:rPr lang="ko-KR" altLang="en-US" sz="2800" dirty="0"/>
              <a:t> ☆ 메일 발송 </a:t>
            </a:r>
            <a:r>
              <a:rPr lang="en-US" altLang="ko-KR" sz="2800" dirty="0"/>
              <a:t>API </a:t>
            </a:r>
            <a:r>
              <a:rPr lang="ko-KR" altLang="en-US" sz="2800" dirty="0"/>
              <a:t>제공 </a:t>
            </a:r>
            <a:endParaRPr lang="en-US" altLang="ko-KR" sz="2800" dirty="0"/>
          </a:p>
          <a:p>
            <a:r>
              <a:rPr lang="ko-KR" altLang="en-US" sz="2800" dirty="0"/>
              <a:t> ☆ </a:t>
            </a:r>
            <a:r>
              <a:rPr lang="en-US" altLang="ko-KR" sz="2800" dirty="0" err="1"/>
              <a:t>Oauth</a:t>
            </a:r>
            <a:r>
              <a:rPr lang="en-US" altLang="ko-KR" sz="2800" dirty="0"/>
              <a:t> </a:t>
            </a:r>
            <a:r>
              <a:rPr lang="ko-KR" altLang="en-US" sz="2800" dirty="0"/>
              <a:t>기반의 </a:t>
            </a:r>
            <a:r>
              <a:rPr lang="en-US" altLang="ko-KR" sz="2800" dirty="0"/>
              <a:t>SSO </a:t>
            </a:r>
            <a:r>
              <a:rPr lang="ko-KR" altLang="en-US" sz="2800" dirty="0"/>
              <a:t>제공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★ 자체 메일 서비스 제공</a:t>
            </a:r>
            <a:br>
              <a:rPr lang="en-US" altLang="ko-KR" sz="2800" dirty="0"/>
            </a:br>
            <a:r>
              <a:rPr lang="en-US" altLang="ko-KR" sz="2800" dirty="0"/>
              <a:t> </a:t>
            </a:r>
            <a:r>
              <a:rPr lang="ko-KR" altLang="en-US" sz="2800" dirty="0"/>
              <a:t>☆ 스폰서 사이트 소개</a:t>
            </a:r>
          </a:p>
        </p:txBody>
      </p:sp>
    </p:spTree>
    <p:extLst>
      <p:ext uri="{BB962C8B-B14F-4D97-AF65-F5344CB8AC3E}">
        <p14:creationId xmlns:p14="http://schemas.microsoft.com/office/powerpoint/2010/main" val="2992921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9">
            <a:extLst>
              <a:ext uri="{FF2B5EF4-FFF2-40B4-BE49-F238E27FC236}">
                <a16:creationId xmlns:a16="http://schemas.microsoft.com/office/drawing/2014/main" id="{593B4D24-F4A8-4141-A20A-E0575D1996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2259" y="893763"/>
            <a:ext cx="4527965" cy="1587444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30000"/>
              </a:lnSpc>
            </a:pPr>
            <a:r>
              <a:rPr kumimoji="1" lang="ko-KR" altLang="en-US" sz="3200" spc="150"/>
              <a:t>이력서 서비스 목적</a:t>
            </a:r>
          </a:p>
        </p:txBody>
      </p:sp>
      <p:sp>
        <p:nvSpPr>
          <p:cNvPr id="39" name="Freeform: Shape 31">
            <a:extLst>
              <a:ext uri="{FF2B5EF4-FFF2-40B4-BE49-F238E27FC236}">
                <a16:creationId xmlns:a16="http://schemas.microsoft.com/office/drawing/2014/main" id="{9F87E4D0-D347-4DA8-81D7-104733308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293" y="1074738"/>
            <a:ext cx="4906732" cy="467981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0" name="Freeform: Shape 33">
            <a:extLst>
              <a:ext uri="{FF2B5EF4-FFF2-40B4-BE49-F238E27FC236}">
                <a16:creationId xmlns:a16="http://schemas.microsoft.com/office/drawing/2014/main" id="{9DC9CEF6-58E1-4D78-BBBE-76F779AD9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7555" y="898498"/>
            <a:ext cx="5298208" cy="5032292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Freeform: Shape 35">
            <a:extLst>
              <a:ext uri="{FF2B5EF4-FFF2-40B4-BE49-F238E27FC236}">
                <a16:creationId xmlns:a16="http://schemas.microsoft.com/office/drawing/2014/main" id="{47AF1248-67F7-4FEF-8D1D-FE33661A9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266" y="993913"/>
            <a:ext cx="5101442" cy="485195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58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25" name="그림 24" descr="그래픽, 클립아트, 폰트, 상징이(가) 표시된 사진&#10;&#10;자동 생성된 설명">
            <a:extLst>
              <a:ext uri="{FF2B5EF4-FFF2-40B4-BE49-F238E27FC236}">
                <a16:creationId xmlns:a16="http://schemas.microsoft.com/office/drawing/2014/main" id="{F2E77AAB-6E70-6086-17F0-5245313495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3" r="-2" b="-2"/>
          <a:stretch/>
        </p:blipFill>
        <p:spPr>
          <a:xfrm>
            <a:off x="1033670" y="1288109"/>
            <a:ext cx="4349282" cy="4221274"/>
          </a:xfrm>
          <a:custGeom>
            <a:avLst/>
            <a:gdLst/>
            <a:ahLst/>
            <a:cxnLst/>
            <a:rect l="l" t="t" r="r" b="b"/>
            <a:pathLst>
              <a:path w="4292584" h="4094066">
                <a:moveTo>
                  <a:pt x="2456537" y="0"/>
                </a:moveTo>
                <a:cubicBezTo>
                  <a:pt x="2738780" y="0"/>
                  <a:pt x="2998545" y="55066"/>
                  <a:pt x="3228742" y="163517"/>
                </a:cubicBezTo>
                <a:cubicBezTo>
                  <a:pt x="3444477" y="265234"/>
                  <a:pt x="3633959" y="413698"/>
                  <a:pt x="3791935" y="604700"/>
                </a:cubicBezTo>
                <a:cubicBezTo>
                  <a:pt x="4114802" y="995211"/>
                  <a:pt x="4292584" y="1550174"/>
                  <a:pt x="4292584" y="2167403"/>
                </a:cubicBezTo>
                <a:cubicBezTo>
                  <a:pt x="4292584" y="2413659"/>
                  <a:pt x="4223774" y="2611299"/>
                  <a:pt x="4069573" y="2808283"/>
                </a:cubicBezTo>
                <a:cubicBezTo>
                  <a:pt x="3908278" y="3014339"/>
                  <a:pt x="3665922" y="3204126"/>
                  <a:pt x="3409289" y="3405037"/>
                </a:cubicBezTo>
                <a:cubicBezTo>
                  <a:pt x="3361941" y="3442060"/>
                  <a:pt x="3313027" y="3480392"/>
                  <a:pt x="3264115" y="3519190"/>
                </a:cubicBezTo>
                <a:cubicBezTo>
                  <a:pt x="2826289" y="3866416"/>
                  <a:pt x="2506740" y="4094066"/>
                  <a:pt x="2071218" y="4094066"/>
                </a:cubicBezTo>
                <a:cubicBezTo>
                  <a:pt x="1407617" y="4094066"/>
                  <a:pt x="937645" y="3814621"/>
                  <a:pt x="499819" y="3159623"/>
                </a:cubicBezTo>
                <a:cubicBezTo>
                  <a:pt x="442524" y="3073891"/>
                  <a:pt x="386517" y="2995921"/>
                  <a:pt x="332353" y="2920566"/>
                </a:cubicBezTo>
                <a:cubicBezTo>
                  <a:pt x="107867" y="2608119"/>
                  <a:pt x="0" y="2445632"/>
                  <a:pt x="0" y="2167403"/>
                </a:cubicBezTo>
                <a:cubicBezTo>
                  <a:pt x="0" y="1891138"/>
                  <a:pt x="67612" y="1618236"/>
                  <a:pt x="200812" y="1356275"/>
                </a:cubicBezTo>
                <a:cubicBezTo>
                  <a:pt x="331156" y="1100015"/>
                  <a:pt x="517505" y="865448"/>
                  <a:pt x="754611" y="659299"/>
                </a:cubicBezTo>
                <a:cubicBezTo>
                  <a:pt x="987664" y="456610"/>
                  <a:pt x="1264470" y="289449"/>
                  <a:pt x="1555279" y="175950"/>
                </a:cubicBezTo>
                <a:cubicBezTo>
                  <a:pt x="1853918" y="59181"/>
                  <a:pt x="2157254" y="0"/>
                  <a:pt x="2456537" y="0"/>
                </a:cubicBezTo>
                <a:close/>
              </a:path>
            </a:pathLst>
          </a:cu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FB4FAB7-E652-55DD-8204-25DB0B7B77B1}"/>
              </a:ext>
            </a:extLst>
          </p:cNvPr>
          <p:cNvSpPr txBox="1"/>
          <p:nvPr/>
        </p:nvSpPr>
        <p:spPr>
          <a:xfrm>
            <a:off x="6162260" y="2721030"/>
            <a:ext cx="4691478" cy="3243207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atinLnBrk="0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사용자가 자신의 자기소개서와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이력서를 작성하고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, 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작성된 내용을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맞춤법 검사 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API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를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통해 검사하여</a:t>
            </a:r>
            <a:r>
              <a:rPr lang="en-US" altLang="ko-KR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 </a:t>
            </a:r>
            <a:r>
              <a:rPr lang="ko-KR" altLang="en-US" b="0" i="0" spc="15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향상된 문서 품질을 제공하는 것</a:t>
            </a:r>
            <a:r>
              <a:rPr lang="en-US" altLang="ko-KR" spc="15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243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400" dirty="0"/>
              <a:t>이력서 서비스 작업범위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B4FAB7-E652-55DD-8204-25DB0B7B77B1}"/>
              </a:ext>
            </a:extLst>
          </p:cNvPr>
          <p:cNvSpPr txBox="1"/>
          <p:nvPr/>
        </p:nvSpPr>
        <p:spPr>
          <a:xfrm>
            <a:off x="1920239" y="2338204"/>
            <a:ext cx="87705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 자기소개서 및 이력서의 작성 기능</a:t>
            </a:r>
            <a:endParaRPr lang="en-US" altLang="ko-KR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 작성된 문서의 맞춤법 검사 기능</a:t>
            </a:r>
            <a:endParaRPr lang="en-US" altLang="ko-KR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 사용자 인증 및 권한 관리</a:t>
            </a:r>
            <a:endParaRPr lang="en-US" altLang="ko-KR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ko-KR" altLang="en-US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 사용자 프로필 관리</a:t>
            </a:r>
          </a:p>
        </p:txBody>
      </p:sp>
    </p:spTree>
    <p:extLst>
      <p:ext uri="{BB962C8B-B14F-4D97-AF65-F5344CB8AC3E}">
        <p14:creationId xmlns:p14="http://schemas.microsoft.com/office/powerpoint/2010/main" val="1434039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BC1FBE-3C64-DEF0-1BEE-790EBC4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z="4400" dirty="0"/>
              <a:t>이력서 서비스 요구사항 정의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FC67CB-8865-7F80-664F-C2A4E9C86816}"/>
              </a:ext>
            </a:extLst>
          </p:cNvPr>
          <p:cNvSpPr txBox="1"/>
          <p:nvPr/>
        </p:nvSpPr>
        <p:spPr>
          <a:xfrm>
            <a:off x="1920239" y="1845044"/>
            <a:ext cx="877057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자기소개서 및 이력서 작성</a:t>
            </a:r>
            <a:br>
              <a:rPr lang="ko-KR" altLang="en-US" sz="3200" dirty="0"/>
            </a:b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사용자는 시스템을 통해 자기소개서와 이력서를 작성할 수 있어야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텍스트 에디터를 통해 간편하게 문서를 작성하고 저장할 수 있어야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맞춤법 검사</a:t>
            </a:r>
            <a:br>
              <a:rPr lang="ko-KR" altLang="en-US" sz="3200" dirty="0"/>
            </a:b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작성된 자기소개서와 이력서는 외부 맞춤법 검사 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API</a:t>
            </a:r>
            <a:r>
              <a:rPr lang="ko-KR" altLang="en-US" b="0" i="0" dirty="0" err="1">
                <a:solidFill>
                  <a:srgbClr val="1D1C1D"/>
                </a:solidFill>
                <a:effectLst/>
                <a:latin typeface="NotoSansKR"/>
              </a:rPr>
              <a:t>를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 활용하여 검사되어야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검사된 결과는 사용자에게 시각적으로 표시되어야 하며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수정이 필요한 부분을 강조하여 사용자가 수정할 수 있도록 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사용자 인증 및 권한 관리</a:t>
            </a:r>
            <a:br>
              <a:rPr lang="ko-KR" altLang="en-US" sz="3200" dirty="0"/>
            </a:b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사용자는 회원가입을 통해 시스템에 가입하고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로그인을 통해 자신의 자기소개서와 이력서를 관리할 수 있어야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또한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,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사용자 권한에 따라 다른 기능을 사용할 수 있어야 합니다</a:t>
            </a:r>
            <a:endParaRPr lang="en-US" altLang="ko-KR" sz="3200" b="0" i="0" dirty="0">
              <a:solidFill>
                <a:srgbClr val="1D1C1D"/>
              </a:solidFill>
              <a:effectLst/>
              <a:latin typeface="NotoSansKR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0" i="0" dirty="0">
                <a:solidFill>
                  <a:srgbClr val="1D1C1D"/>
                </a:solidFill>
                <a:effectLst/>
                <a:latin typeface="NotoSansKR"/>
              </a:rPr>
              <a:t>사용자 프로필 관리</a:t>
            </a:r>
            <a:br>
              <a:rPr lang="ko-KR" altLang="en-US" sz="3200" dirty="0"/>
            </a:b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사용자는 자신의 프로필을 관리할 수 있어야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1D1C1D"/>
                </a:solidFill>
                <a:effectLst/>
                <a:latin typeface="NotoSansKR"/>
              </a:rPr>
              <a:t>프로필에는 기본 정보와 함께 작성한 자기소개서 및 이력서의 목록이 포함되어야 합니다</a:t>
            </a:r>
            <a:r>
              <a:rPr lang="en-US" altLang="ko-KR" b="0" i="0" dirty="0">
                <a:solidFill>
                  <a:srgbClr val="1D1C1D"/>
                </a:solidFill>
                <a:effectLst/>
                <a:latin typeface="NotoSansKR"/>
              </a:rPr>
              <a:t>.</a:t>
            </a:r>
            <a:endParaRPr lang="ko-KR" altLang="en-US" sz="3200" b="0" i="0" dirty="0">
              <a:solidFill>
                <a:srgbClr val="1D1C1D"/>
              </a:solidFill>
              <a:effectLst/>
              <a:latin typeface="NotoSansKR"/>
            </a:endParaRPr>
          </a:p>
        </p:txBody>
      </p:sp>
    </p:spTree>
    <p:extLst>
      <p:ext uri="{BB962C8B-B14F-4D97-AF65-F5344CB8AC3E}">
        <p14:creationId xmlns:p14="http://schemas.microsoft.com/office/powerpoint/2010/main" val="386123100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LeftStep">
      <a:dk1>
        <a:srgbClr val="000000"/>
      </a:dk1>
      <a:lt1>
        <a:srgbClr val="FFFFFF"/>
      </a:lt1>
      <a:dk2>
        <a:srgbClr val="3E2441"/>
      </a:dk2>
      <a:lt2>
        <a:srgbClr val="E8E6E2"/>
      </a:lt2>
      <a:accent1>
        <a:srgbClr val="96A3C6"/>
      </a:accent1>
      <a:accent2>
        <a:srgbClr val="7FA7BA"/>
      </a:accent2>
      <a:accent3>
        <a:srgbClr val="82ACA8"/>
      </a:accent3>
      <a:accent4>
        <a:srgbClr val="77AE92"/>
      </a:accent4>
      <a:accent5>
        <a:srgbClr val="81AC84"/>
      </a:accent5>
      <a:accent6>
        <a:srgbClr val="8AAE77"/>
      </a:accent6>
      <a:hlink>
        <a:srgbClr val="908157"/>
      </a:hlink>
      <a:folHlink>
        <a:srgbClr val="7F7F7F"/>
      </a:folHlink>
    </a:clrScheme>
    <a:fontScheme name="Custom 7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1.xml><?xml version="1.0" encoding="utf-8"?>
<Control xmlns="http://schemas.microsoft.com/VisualStudio/2011/storyboarding/control">
  <Id Name="System.Storyboarding.Common.ScrollbarVertical" RevisionId="68ea164d-c1de-47a5-804f-d4d1290fa524" Stencil="System.Storyboarding.Common" StencilRevisionId="68ea164d-c1de-47a5-804f-d4d1290fa524" StencilVersion="0.1"/>
</Control>
</file>

<file path=customXml/item12.xml><?xml version="1.0" encoding="utf-8"?>
<Control xmlns="http://schemas.microsoft.com/VisualStudio/2011/storyboarding/control">
  <Id Name="System.Storyboarding.WindowsApps.WindowsAppsListBox" Revision="1" Stencil="System.Storyboarding.WindowsApps" StencilVersion="0.1"/>
</Control>
</file>

<file path=customXml/item13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6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17.xml><?xml version="1.0" encoding="utf-8"?>
<Control xmlns="http://schemas.microsoft.com/VisualStudio/2011/storyboarding/control">
  <Id Name="System.Storyboarding.Common.List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SearchBox" Revision="1" Stencil="System.Storyboarding.Common" StencilVersion="0.1"/>
</Control>
</file>

<file path=customXml/item19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.xml><?xml version="1.0" encoding="utf-8"?>
<Control xmlns="http://schemas.microsoft.com/VisualStudio/2011/storyboarding/control">
  <Id Name="System.Storyboarding.WindowsApps.WindowsAppsButton" Revision="1" Stencil="System.Storyboarding.WindowsApps" StencilVersion="0.1"/>
</Control>
</file>

<file path=customXml/item20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1.xml><?xml version="1.0" encoding="utf-8"?>
<Control xmlns="http://schemas.microsoft.com/VisualStudio/2011/storyboarding/control">
  <Id Name="System.Storyboarding.Backgrounds.RibbonApplication" Revision="1" Stencil="System.Storyboarding.Backgrounds" StencilVersion="0.1"/>
</Control>
</file>

<file path=customXml/item2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3.xml><?xml version="1.0" encoding="utf-8"?>
<Control xmlns="http://schemas.microsoft.com/VisualStudio/2011/storyboarding/control">
  <Id Name="System.Storyboarding.WindowsAppIcons.Mail" Revision="1" Stencil="System.Storyboarding.WindowsAppIcons" StencilVersion="0.1"/>
</Control>
</file>

<file path=customXml/item2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2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6.xml><?xml version="1.0" encoding="utf-8"?>
<Control xmlns="http://schemas.microsoft.com/VisualStudio/2011/storyboarding/control">
  <Id Name="5e505f8e-b0aa-429a-bb4c-92ab0e8a8ee6" RevisionId="d2083f08-ba4f-4330-87aa-e4d23a4443d7" Stencil="172d6d98-e5c9-42e9-a209-79f7a94bbd38" StencilRevisionId="00000000-0000-0000-0000-000000000000" StencilVersion="0.0"/>
</Control>
</file>

<file path=customXml/item27.xml><?xml version="1.0" encoding="utf-8"?>
<Control xmlns="http://schemas.microsoft.com/VisualStudio/2011/storyboarding/control">
  <Id Name="System.Storyboarding.Backgrounds.StartScreen" Revision="1" Stencil="System.Storyboarding.Backgrounds" StencilVersion="0.1"/>
</Control>
</file>

<file path=customXml/item28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3.xml><?xml version="1.0" encoding="utf-8"?>
<Control xmlns="http://schemas.microsoft.com/VisualStudio/2011/storyboarding/control">
  <Id Name="System.Storyboarding.Common.ScrollbarVertical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5.xml><?xml version="1.0" encoding="utf-8"?>
<Control xmlns="http://schemas.microsoft.com/VisualStudio/2011/storyboarding/control">
  <Id Name="System.Storyboarding.Common.LinkBar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7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8.xml><?xml version="1.0" encoding="utf-8"?>
<Control xmlns="http://schemas.microsoft.com/VisualStudio/2011/storyboarding/control">
  <Id Name="System.Storyboarding.Icons.User" Revision="1" Stencil="System.Storyboarding.Icons" StencilVersion="0.1"/>
</Control>
</file>

<file path=customXml/item9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Props1.xml><?xml version="1.0" encoding="utf-8"?>
<ds:datastoreItem xmlns:ds="http://schemas.openxmlformats.org/officeDocument/2006/customXml" ds:itemID="{A56E7BBF-4AD1-4BAB-BB90-656BC303E394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62297194-F276-4C35-9AA2-BFDF1B032F77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B86FC14E-608D-4408-A64C-21E6AEE90D98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878AA425-1DF4-4B41-85CE-1CDA0EBB04F1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864CECF6-9DCA-4D1C-9B38-E0688ABC9BEF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B945FD6A-04E9-4DD2-94EC-104268517FC4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0A0B0AB4-528F-45D0-9477-351EBE4AC7B5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187609E1-E7F4-4E9E-8C69-E12BE5502CF2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2E6ECAC9-2DB8-4440-B326-EE68A515B0BA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1751AD61-7405-469C-AEEA-DCF37C66F2FB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F8288DEA-22B9-443B-ABE1-014EF687A73A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0DDF45E7-1FBE-4F27-9DE1-8719D352CA77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8376A45C-3B73-430A-AB07-14AE228ECB55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AD967B12-17BA-4185-B999-08414E34DCF2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B86ED811-76FA-470E-BF65-7B08F4E478BD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EC3E1D32-A160-4C47-AB2E-5A03F0D49F91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1C0C511F-E67D-4D4A-9A7B-6E9F2916E4D8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CCE23676-7212-4FCA-ABFB-70FF7FF618C0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22271091-DDCE-44B5-B608-BB96BCA0C299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2DB54DAE-18A7-489E-B7E0-E9153AF64047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A20CCF91-9787-422A-AEBB-C4729D818C00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85A9FA15-61A0-44BB-99B4-223C97599199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54096EDF-8844-4AF1-A245-67F5F80754AD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D67CE18B-C88B-4229-8A8A-A767E5522C16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76EF0D77-C994-4232-9406-B3D450F81857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227E5C53-C01D-4E70-A6B9-862CEA9643DB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2D71B260-49DD-430A-993F-35BB818160D2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5F8B743C-58C9-496B-861D-37CFDCB689D2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283</Words>
  <Application>Microsoft Macintosh PowerPoint</Application>
  <PresentationFormat>와이드스크린</PresentationFormat>
  <Paragraphs>60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Meiryo</vt:lpstr>
      <vt:lpstr>Microsoft GothicNeo</vt:lpstr>
      <vt:lpstr>NotoSansKR</vt:lpstr>
      <vt:lpstr>Arial</vt:lpstr>
      <vt:lpstr>Corbel</vt:lpstr>
      <vt:lpstr>SketchLinesVTI</vt:lpstr>
      <vt:lpstr>PowerPoint 프레젠테이션</vt:lpstr>
      <vt:lpstr>PowerPoint 프레젠테이션</vt:lpstr>
      <vt:lpstr>PowerPoint 프레젠테이션</vt:lpstr>
      <vt:lpstr>서비스 소개</vt:lpstr>
      <vt:lpstr>파트별 소개</vt:lpstr>
      <vt:lpstr>휴게소 서비스 소개</vt:lpstr>
      <vt:lpstr>이력서 서비스 목적</vt:lpstr>
      <vt:lpstr>이력서 서비스 작업범위</vt:lpstr>
      <vt:lpstr>이력서 서비스 요구사항 정의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장보명</dc:creator>
  <cp:lastModifiedBy>장보명</cp:lastModifiedBy>
  <cp:revision>52</cp:revision>
  <dcterms:created xsi:type="dcterms:W3CDTF">2023-11-21T07:12:07Z</dcterms:created>
  <dcterms:modified xsi:type="dcterms:W3CDTF">2023-11-27T07:38:03Z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